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ode Pro" charset="1" panose="00000500000000000000"/>
      <p:regular r:id="rId10"/>
    </p:embeddedFont>
    <p:embeddedFont>
      <p:font typeface="Code Pro Bold" charset="1" panose="00000800000000000000"/>
      <p:regular r:id="rId11"/>
    </p:embeddedFont>
    <p:embeddedFont>
      <p:font typeface="Open Sans Extra Bold" charset="1" panose="020B0906030804020204"/>
      <p:regular r:id="rId12"/>
    </p:embeddedFont>
    <p:embeddedFont>
      <p:font typeface="Open Sans Extra Bold Italics" charset="1" panose="020B0906030804020204"/>
      <p:regular r:id="rId13"/>
    </p:embeddedFont>
    <p:embeddedFont>
      <p:font typeface="Sailors" charset="1" panose="02000000000000000000"/>
      <p:regular r:id="rId14"/>
    </p:embeddedFont>
    <p:embeddedFont>
      <p:font typeface="Sailors Italics" charset="1" panose="02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8.svg" Type="http://schemas.openxmlformats.org/officeDocument/2006/relationships/image"/><Relationship Id="rId11" Target="../media/image69.png" Type="http://schemas.openxmlformats.org/officeDocument/2006/relationships/image"/><Relationship Id="rId12" Target="../media/image70.svg" Type="http://schemas.openxmlformats.org/officeDocument/2006/relationships/image"/><Relationship Id="rId2" Target="../media/image1.jpeg" Type="http://schemas.openxmlformats.org/officeDocument/2006/relationships/image"/><Relationship Id="rId3" Target="../media/image61.png" Type="http://schemas.openxmlformats.org/officeDocument/2006/relationships/image"/><Relationship Id="rId4" Target="../media/image62.svg" Type="http://schemas.openxmlformats.org/officeDocument/2006/relationships/image"/><Relationship Id="rId5" Target="../media/image63.png" Type="http://schemas.openxmlformats.org/officeDocument/2006/relationships/image"/><Relationship Id="rId6" Target="../media/image64.svg" Type="http://schemas.openxmlformats.org/officeDocument/2006/relationships/image"/><Relationship Id="rId7" Target="../media/image65.png" Type="http://schemas.openxmlformats.org/officeDocument/2006/relationships/image"/><Relationship Id="rId8" Target="../media/image66.svg" Type="http://schemas.openxmlformats.org/officeDocument/2006/relationships/image"/><Relationship Id="rId9" Target="../media/image6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png" Type="http://schemas.openxmlformats.org/officeDocument/2006/relationships/image"/><Relationship Id="rId5" Target="../media/image6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6.svg" Type="http://schemas.openxmlformats.org/officeDocument/2006/relationships/image"/><Relationship Id="rId11" Target="../media/image77.png" Type="http://schemas.openxmlformats.org/officeDocument/2006/relationships/image"/><Relationship Id="rId12" Target="../media/image78.svg" Type="http://schemas.openxmlformats.org/officeDocument/2006/relationships/image"/><Relationship Id="rId2" Target="../media/image1.jpeg" Type="http://schemas.openxmlformats.org/officeDocument/2006/relationships/image"/><Relationship Id="rId3" Target="../media/image61.png" Type="http://schemas.openxmlformats.org/officeDocument/2006/relationships/image"/><Relationship Id="rId4" Target="../media/image62.svg" Type="http://schemas.openxmlformats.org/officeDocument/2006/relationships/image"/><Relationship Id="rId5" Target="../media/image71.png" Type="http://schemas.openxmlformats.org/officeDocument/2006/relationships/image"/><Relationship Id="rId6" Target="../media/image72.svg" Type="http://schemas.openxmlformats.org/officeDocument/2006/relationships/image"/><Relationship Id="rId7" Target="../media/image73.png" Type="http://schemas.openxmlformats.org/officeDocument/2006/relationships/image"/><Relationship Id="rId8" Target="../media/image74.svg" Type="http://schemas.openxmlformats.org/officeDocument/2006/relationships/image"/><Relationship Id="rId9" Target="../media/image7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81.png" Type="http://schemas.openxmlformats.org/officeDocument/2006/relationships/image"/><Relationship Id="rId6" Target="../media/image82.svg" Type="http://schemas.openxmlformats.org/officeDocument/2006/relationships/image"/><Relationship Id="rId7" Target="../media/image83.png" Type="http://schemas.openxmlformats.org/officeDocument/2006/relationships/image"/><Relationship Id="rId8" Target="../media/image8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0.svg" Type="http://schemas.openxmlformats.org/officeDocument/2006/relationships/image"/><Relationship Id="rId11" Target="../media/image91.png" Type="http://schemas.openxmlformats.org/officeDocument/2006/relationships/image"/><Relationship Id="rId12" Target="../media/image92.svg" Type="http://schemas.openxmlformats.org/officeDocument/2006/relationships/image"/><Relationship Id="rId13" Target="../media/image93.png" Type="http://schemas.openxmlformats.org/officeDocument/2006/relationships/image"/><Relationship Id="rId14" Target="../media/image94.svg" Type="http://schemas.openxmlformats.org/officeDocument/2006/relationships/image"/><Relationship Id="rId2" Target="../media/image1.jpeg" Type="http://schemas.openxmlformats.org/officeDocument/2006/relationships/image"/><Relationship Id="rId3" Target="../media/image85.png" Type="http://schemas.openxmlformats.org/officeDocument/2006/relationships/image"/><Relationship Id="rId4" Target="../media/image86.svg" Type="http://schemas.openxmlformats.org/officeDocument/2006/relationships/image"/><Relationship Id="rId5" Target="../media/image61.png" Type="http://schemas.openxmlformats.org/officeDocument/2006/relationships/image"/><Relationship Id="rId6" Target="../media/image62.svg" Type="http://schemas.openxmlformats.org/officeDocument/2006/relationships/image"/><Relationship Id="rId7" Target="../media/image87.png" Type="http://schemas.openxmlformats.org/officeDocument/2006/relationships/image"/><Relationship Id="rId8" Target="../media/image88.svg" Type="http://schemas.openxmlformats.org/officeDocument/2006/relationships/image"/><Relationship Id="rId9" Target="../media/image8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8.png" Type="http://schemas.openxmlformats.org/officeDocument/2006/relationships/image"/><Relationship Id="rId2" Target="../media/image1.jpeg" Type="http://schemas.openxmlformats.org/officeDocument/2006/relationships/image"/><Relationship Id="rId3" Target="../media/image83.png" Type="http://schemas.openxmlformats.org/officeDocument/2006/relationships/image"/><Relationship Id="rId4" Target="../media/image95.pn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96.png" Type="http://schemas.openxmlformats.org/officeDocument/2006/relationships/image"/><Relationship Id="rId8" Target="../media/image97.png" Type="http://schemas.openxmlformats.org/officeDocument/2006/relationships/image"/><Relationship Id="rId9" Target="../media/image9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14" Target="../media/image22.png" Type="http://schemas.openxmlformats.org/officeDocument/2006/relationships/image"/><Relationship Id="rId15" Target="../media/image23.png" Type="http://schemas.openxmlformats.org/officeDocument/2006/relationships/image"/><Relationship Id="rId16" Target="../media/image24.png" Type="http://schemas.openxmlformats.org/officeDocument/2006/relationships/image"/><Relationship Id="rId17" Target="../media/image25.png" Type="http://schemas.openxmlformats.org/officeDocument/2006/relationships/image"/><Relationship Id="rId18" Target="../media/image26.pn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21.png" Type="http://schemas.openxmlformats.org/officeDocument/2006/relationships/image"/><Relationship Id="rId13" Target="../media/image46.png" Type="http://schemas.openxmlformats.org/officeDocument/2006/relationships/image"/><Relationship Id="rId14" Target="../media/image23.png" Type="http://schemas.openxmlformats.org/officeDocument/2006/relationships/image"/><Relationship Id="rId15" Target="../media/image47.png" Type="http://schemas.openxmlformats.org/officeDocument/2006/relationships/image"/><Relationship Id="rId16" Target="../media/image24.png" Type="http://schemas.openxmlformats.org/officeDocument/2006/relationships/image"/><Relationship Id="rId17" Target="../media/image48.png" Type="http://schemas.openxmlformats.org/officeDocument/2006/relationships/image"/><Relationship Id="rId18" Target="../media/image20.png" Type="http://schemas.openxmlformats.org/officeDocument/2006/relationships/image"/><Relationship Id="rId19" Target="../media/image49.png" Type="http://schemas.openxmlformats.org/officeDocument/2006/relationships/image"/><Relationship Id="rId2" Target="../media/image1.jpeg" Type="http://schemas.openxmlformats.org/officeDocument/2006/relationships/image"/><Relationship Id="rId20" Target="../media/image50.png" Type="http://schemas.openxmlformats.org/officeDocument/2006/relationships/image"/><Relationship Id="rId21" Target="../media/image25.png" Type="http://schemas.openxmlformats.org/officeDocument/2006/relationships/image"/><Relationship Id="rId22" Target="../media/image51.png" Type="http://schemas.openxmlformats.org/officeDocument/2006/relationships/image"/><Relationship Id="rId23" Target="../media/image17.png" Type="http://schemas.openxmlformats.org/officeDocument/2006/relationships/image"/><Relationship Id="rId3" Target="../media/image41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22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25.png" Type="http://schemas.openxmlformats.org/officeDocument/2006/relationships/image"/><Relationship Id="rId6" Target="../media/image21.png" Type="http://schemas.openxmlformats.org/officeDocument/2006/relationships/image"/><Relationship Id="rId7" Target="../media/image20.png" Type="http://schemas.openxmlformats.org/officeDocument/2006/relationships/image"/><Relationship Id="rId8" Target="../media/image5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59.png" Type="http://schemas.openxmlformats.org/officeDocument/2006/relationships/image"/><Relationship Id="rId13" Target="../media/image60.png" Type="http://schemas.openxmlformats.org/officeDocument/2006/relationships/image"/><Relationship Id="rId2" Target="../media/image1.jpeg" Type="http://schemas.openxmlformats.org/officeDocument/2006/relationships/imag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6.png" Type="http://schemas.openxmlformats.org/officeDocument/2006/relationships/image"/><Relationship Id="rId9" Target="../media/image5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985965" y="1226145"/>
            <a:ext cx="14316070" cy="452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72"/>
              </a:lnSpc>
            </a:pPr>
            <a:r>
              <a:rPr lang="en-US" sz="12765">
                <a:solidFill>
                  <a:srgbClr val="F7931A"/>
                </a:solidFill>
                <a:latin typeface="Sailors"/>
              </a:rPr>
              <a:t>INGRESOS PASIVOS CON STAKING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079601" y="6235514"/>
            <a:ext cx="3951451" cy="3473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7704" y="2593605"/>
            <a:ext cx="1066670" cy="104267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2661" y="4236185"/>
            <a:ext cx="1336756" cy="104267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367" y="5942770"/>
            <a:ext cx="1228051" cy="122805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2057" y="7507486"/>
            <a:ext cx="1066670" cy="10666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2057" y="8707096"/>
            <a:ext cx="1004194" cy="1102409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378245" y="895350"/>
            <a:ext cx="7531510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CF05A"/>
                </a:solidFill>
                <a:latin typeface="Code Pro Bold"/>
              </a:rPr>
              <a:t>CENTRALIZADAS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92016" y="2536455"/>
            <a:ext cx="15750907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ode Pro"/>
              </a:rPr>
              <a:t>El staking centralizado se realiza cuando  </a:t>
            </a:r>
            <a:r>
              <a:rPr lang="en-US" sz="3200">
                <a:solidFill>
                  <a:srgbClr val="FFEB3B"/>
                </a:solidFill>
                <a:latin typeface="Code Pro"/>
              </a:rPr>
              <a:t>se recurre a proveedores externos</a:t>
            </a:r>
            <a:r>
              <a:rPr lang="en-US" sz="3200">
                <a:solidFill>
                  <a:srgbClr val="FFFFFF"/>
                </a:solidFill>
                <a:latin typeface="Code Pro"/>
              </a:rPr>
              <a:t> que brindan la posibilidad de apostar sus criptomonedas.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92016" y="4179035"/>
            <a:ext cx="12908447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ode Pro"/>
              </a:rPr>
              <a:t>Ocurre </a:t>
            </a:r>
            <a:r>
              <a:rPr lang="en-US" sz="3200">
                <a:solidFill>
                  <a:srgbClr val="FFEB3B"/>
                </a:solidFill>
                <a:latin typeface="Code Pro"/>
              </a:rPr>
              <a:t>fuera del propio wallet personal</a:t>
            </a:r>
            <a:r>
              <a:rPr lang="en-US" sz="3200">
                <a:solidFill>
                  <a:srgbClr val="FFFFFF"/>
                </a:solidFill>
                <a:latin typeface="Code Pro"/>
              </a:rPr>
              <a:t> y el usuario da al proveedor del staking el control total de sus fondos.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92016" y="5964154"/>
            <a:ext cx="14382316" cy="1109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Code Pro"/>
              </a:rPr>
              <a:t>T</a:t>
            </a:r>
            <a:r>
              <a:rPr lang="en-US" sz="3199">
                <a:solidFill>
                  <a:srgbClr val="FFFFFF"/>
                </a:solidFill>
                <a:latin typeface="Code Pro"/>
              </a:rPr>
              <a:t>odas las recompensas ganadas serán </a:t>
            </a:r>
            <a:r>
              <a:rPr lang="en-US" sz="3199">
                <a:solidFill>
                  <a:srgbClr val="FFEB3B"/>
                </a:solidFill>
                <a:latin typeface="Code Pro"/>
              </a:rPr>
              <a:t>depositadas en la cuenta creada en el intercambio</a:t>
            </a:r>
            <a:r>
              <a:rPr lang="en-US" sz="3199">
                <a:solidFill>
                  <a:srgbClr val="FFFFFF"/>
                </a:solidFill>
                <a:latin typeface="Code Pro"/>
              </a:rPr>
              <a:t> en vez que en la wallet personal.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92016" y="8951277"/>
            <a:ext cx="15750907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Code Pro"/>
              </a:rPr>
              <a:t>Son más </a:t>
            </a:r>
            <a:r>
              <a:rPr lang="en-US" sz="3199">
                <a:solidFill>
                  <a:srgbClr val="FFEB3B"/>
                </a:solidFill>
                <a:latin typeface="Code Pro"/>
              </a:rPr>
              <a:t>sencillas</a:t>
            </a:r>
            <a:r>
              <a:rPr lang="en-US" sz="3199">
                <a:solidFill>
                  <a:srgbClr val="FFFFFF"/>
                </a:solidFill>
                <a:latin typeface="Code Pro"/>
              </a:rPr>
              <a:t> de utilizar y disponen de </a:t>
            </a:r>
            <a:r>
              <a:rPr lang="en-US" sz="3199">
                <a:solidFill>
                  <a:srgbClr val="FFEB3B"/>
                </a:solidFill>
                <a:latin typeface="Code Pro"/>
              </a:rPr>
              <a:t>más seguridad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92016" y="7733798"/>
            <a:ext cx="15750907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Code Pro"/>
              </a:rPr>
              <a:t>En la mayoría de los casos, es necesario </a:t>
            </a:r>
            <a:r>
              <a:rPr lang="en-US" sz="3199">
                <a:solidFill>
                  <a:srgbClr val="FFEB3B"/>
                </a:solidFill>
                <a:latin typeface="Code Pro"/>
              </a:rPr>
              <a:t>pasar un KYC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670634" y="1028700"/>
            <a:ext cx="8946732" cy="486105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3805"/>
          <a:stretch>
            <a:fillRect/>
          </a:stretch>
        </p:blipFill>
        <p:spPr>
          <a:xfrm flipH="false" flipV="false" rot="0">
            <a:off x="800839" y="5737534"/>
            <a:ext cx="8904887" cy="475887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481171" y="6849689"/>
            <a:ext cx="6778129" cy="27695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7704" y="2473289"/>
            <a:ext cx="1066670" cy="104267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0384" y="4290822"/>
            <a:ext cx="1421310" cy="66268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1707" y="5820276"/>
            <a:ext cx="1224894" cy="9860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7704" y="7361560"/>
            <a:ext cx="1119858" cy="111845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6192" y="8741629"/>
            <a:ext cx="902883" cy="103334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641311" y="895350"/>
            <a:ext cx="944152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CF05A"/>
                </a:solidFill>
                <a:latin typeface="Code Pro Bold"/>
              </a:rPr>
              <a:t>DESCENTRALIZADAS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92016" y="2416139"/>
            <a:ext cx="12472303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ode Pro"/>
              </a:rPr>
              <a:t>En el staking descentralizado no se utiliza un intercambio de terceros para el staking de criptomonedas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92016" y="4043680"/>
            <a:ext cx="13224276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ode Pro"/>
              </a:rPr>
              <a:t>El usuario mantiene el control de sus claves privadas y la propiedad de los activos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92016" y="5753601"/>
            <a:ext cx="14382316" cy="1109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Code Pro"/>
              </a:rPr>
              <a:t>No es necesario crearse una cuenta y tampoco debe depositar fondos, puede operar directamente desde su wallet.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92016" y="8951277"/>
            <a:ext cx="10366776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Code Pro"/>
              </a:rPr>
              <a:t>A mayor liquidez tiene el DEX (TVL) más fiable 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92016" y="7613766"/>
            <a:ext cx="14382316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Code Pro"/>
              </a:rPr>
              <a:t>El riesgo más latente es el posible hackeo de los smart contracts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490" r="0" b="0"/>
          <a:stretch>
            <a:fillRect/>
          </a:stretch>
        </p:blipFill>
        <p:spPr>
          <a:xfrm flipH="false" flipV="false" rot="0">
            <a:off x="348250" y="3574985"/>
            <a:ext cx="17563464" cy="630692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919827" y="768328"/>
            <a:ext cx="6448346" cy="2546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12538" y="2701028"/>
            <a:ext cx="1590634" cy="15449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366182" y="3351038"/>
            <a:ext cx="884833" cy="96368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5867708" y="3473480"/>
            <a:ext cx="1213478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" id="6"/>
          <p:cNvSpPr/>
          <p:nvPr/>
        </p:nvSpPr>
        <p:spPr>
          <a:xfrm rot="0">
            <a:off x="10900666" y="3473480"/>
            <a:ext cx="1213478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7" id="7"/>
          <p:cNvSpPr/>
          <p:nvPr/>
        </p:nvSpPr>
        <p:spPr>
          <a:xfrm rot="0">
            <a:off x="6240541" y="6793254"/>
            <a:ext cx="1213478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17964" y="6020803"/>
            <a:ext cx="1590634" cy="154490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3776878" y="2775118"/>
            <a:ext cx="1491974" cy="149197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490132" y="2822743"/>
            <a:ext cx="1491974" cy="149197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982106" y="2822743"/>
            <a:ext cx="1491974" cy="149197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31664" y="3568730"/>
            <a:ext cx="884833" cy="96368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>
            <a:off x="10521725" y="6840879"/>
            <a:ext cx="1213478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4" id="14"/>
          <p:cNvSpPr/>
          <p:nvPr/>
        </p:nvSpPr>
        <p:spPr>
          <a:xfrm rot="0">
            <a:off x="10521725" y="8153779"/>
            <a:ext cx="1213478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938602" y="6047026"/>
            <a:ext cx="1492458" cy="149245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2217888" y="6324741"/>
            <a:ext cx="1032276" cy="103227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3264497" y="6324741"/>
            <a:ext cx="1032276" cy="1032276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217888" y="7655974"/>
            <a:ext cx="1186109" cy="1186109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4580555" y="4752825"/>
            <a:ext cx="8655564" cy="1034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6050">
                <a:solidFill>
                  <a:srgbClr val="FCF05A"/>
                </a:solidFill>
                <a:latin typeface="Code Pro Bold"/>
              </a:rPr>
              <a:t>STAKING LÍQUIDO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9076" y="952500"/>
            <a:ext cx="14169849" cy="1269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3662">
                <a:solidFill>
                  <a:srgbClr val="FFFFFF"/>
                </a:solidFill>
                <a:latin typeface="Code Pro"/>
              </a:rPr>
              <a:t>Principal inconveniente del staking tradicional: bloqueo de los fondos durante un período de tiempo establecido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47486" y="7868864"/>
            <a:ext cx="4653923" cy="138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>
                <a:solidFill>
                  <a:srgbClr val="FFFFFF"/>
                </a:solidFill>
                <a:latin typeface="Code Pro"/>
              </a:rPr>
              <a:t>El staking líquido nos permite también dejar en staking nuestros fondos.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03172" y="8956641"/>
            <a:ext cx="855492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ode Pro"/>
              </a:rPr>
              <a:t>Nos darían un token sintético con el mismo valor de la criptomoneda que hemos dejado en staking.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34945" y="5757654"/>
            <a:ext cx="1560266" cy="144324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61491" y="5869714"/>
            <a:ext cx="1377091" cy="134610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568630" y="5772574"/>
            <a:ext cx="2151305" cy="142832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3142" y="3973476"/>
            <a:ext cx="1294632" cy="117002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3142" y="2081845"/>
            <a:ext cx="1438764" cy="134982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3142" y="8175192"/>
            <a:ext cx="1345746" cy="147076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064372" y="914400"/>
            <a:ext cx="8655564" cy="1034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6050">
                <a:solidFill>
                  <a:srgbClr val="FCF05A"/>
                </a:solidFill>
                <a:latin typeface="Code Pro Bold"/>
              </a:rPr>
              <a:t>VENTAJAS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87192" y="2304848"/>
            <a:ext cx="12809923" cy="1126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66"/>
              </a:lnSpc>
            </a:pPr>
            <a:r>
              <a:rPr lang="en-US" sz="3262">
                <a:solidFill>
                  <a:srgbClr val="FFFFFF"/>
                </a:solidFill>
                <a:latin typeface="Code Pro"/>
              </a:rPr>
              <a:t>Aparte de generar rentabilidad con el staking, nos dan liquidez para poder operar mientras están produciendo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87192" y="4016681"/>
            <a:ext cx="13018807" cy="1126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66"/>
              </a:lnSpc>
            </a:pPr>
            <a:r>
              <a:rPr lang="en-US" sz="3262">
                <a:solidFill>
                  <a:srgbClr val="FFFFFF"/>
                </a:solidFill>
                <a:latin typeface="Code Pro"/>
              </a:rPr>
              <a:t>Nos permite generar rendimientos adicionales con ese token sintético con diferentes estrategias: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834945" y="7281672"/>
            <a:ext cx="1888300" cy="70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FDD835"/>
                </a:solidFill>
                <a:latin typeface="Code Pro"/>
              </a:rPr>
              <a:t>HOLD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46206" y="7295477"/>
            <a:ext cx="2395588" cy="68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86"/>
              </a:lnSpc>
            </a:pPr>
            <a:r>
              <a:rPr lang="en-US" sz="4062">
                <a:solidFill>
                  <a:srgbClr val="FDD835"/>
                </a:solidFill>
                <a:latin typeface="Code Pro"/>
              </a:rPr>
              <a:t>STAKING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691189" y="7295477"/>
            <a:ext cx="2395588" cy="68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86"/>
              </a:lnSpc>
            </a:pPr>
            <a:r>
              <a:rPr lang="en-US" sz="4062">
                <a:solidFill>
                  <a:srgbClr val="FDD835"/>
                </a:solidFill>
                <a:latin typeface="Code Pro"/>
              </a:rPr>
              <a:t>FARMING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87192" y="8519133"/>
            <a:ext cx="14287028" cy="1126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66"/>
              </a:lnSpc>
            </a:pPr>
            <a:r>
              <a:rPr lang="en-US" sz="3262">
                <a:solidFill>
                  <a:srgbClr val="FFFFFF"/>
                </a:solidFill>
                <a:latin typeface="Code Pro"/>
              </a:rPr>
              <a:t>Para poder "unstakear" nuestras criptomonedas, simplemente tendríamos que depositar de nuevo el token sintético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05675" y="2496343"/>
            <a:ext cx="2171620" cy="217162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142935" y="2973969"/>
            <a:ext cx="4705728" cy="1406867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4546309" y="3582153"/>
            <a:ext cx="1879701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06977" y="7391787"/>
            <a:ext cx="1369017" cy="2151697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4546309" y="8641333"/>
            <a:ext cx="1879701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7142935" y="7439412"/>
            <a:ext cx="4705728" cy="240384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565339" y="4937981"/>
            <a:ext cx="2052293" cy="2053659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>
            <a:off x="4546309" y="5917185"/>
            <a:ext cx="1879701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rcRect l="14722" t="28005" r="17757" b="25534"/>
          <a:stretch>
            <a:fillRect/>
          </a:stretch>
        </p:blipFill>
        <p:spPr>
          <a:xfrm flipH="false" flipV="false" rot="0">
            <a:off x="7142935" y="5190056"/>
            <a:ext cx="4705728" cy="1812338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>
            <a:off x="12420863" y="3677403"/>
            <a:ext cx="1879701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3" id="13"/>
          <p:cNvSpPr/>
          <p:nvPr/>
        </p:nvSpPr>
        <p:spPr>
          <a:xfrm rot="0">
            <a:off x="12420863" y="6096225"/>
            <a:ext cx="1879701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4" id="14"/>
          <p:cNvSpPr/>
          <p:nvPr/>
        </p:nvSpPr>
        <p:spPr>
          <a:xfrm rot="0">
            <a:off x="12626159" y="8641333"/>
            <a:ext cx="1879701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4757513" y="5073091"/>
            <a:ext cx="2141518" cy="214151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4757513" y="7618199"/>
            <a:ext cx="2141518" cy="214151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5050578" y="2804459"/>
            <a:ext cx="1555388" cy="1555388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3075104" y="8708689"/>
            <a:ext cx="1085056" cy="994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7"/>
              </a:lnSpc>
            </a:pPr>
            <a:r>
              <a:rPr lang="en-US" sz="5848">
                <a:solidFill>
                  <a:srgbClr val="9FA8DA"/>
                </a:solidFill>
                <a:latin typeface="Open Sans Extra Bold"/>
              </a:rPr>
              <a:t>2.0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10153" y="914400"/>
            <a:ext cx="13624007" cy="1034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6050">
                <a:solidFill>
                  <a:srgbClr val="FCF05A"/>
                </a:solidFill>
                <a:latin typeface="Code Pro Bold"/>
              </a:rPr>
              <a:t>DONDE HACER STAKING LÍQUIDO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08224" y="5921514"/>
            <a:ext cx="2888667" cy="310609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275187" y="752475"/>
            <a:ext cx="9737626" cy="1922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1"/>
              </a:lnSpc>
            </a:pPr>
            <a:r>
              <a:rPr lang="en-US" sz="10815">
                <a:solidFill>
                  <a:srgbClr val="F7931A"/>
                </a:solidFill>
                <a:latin typeface="Sailors"/>
              </a:rPr>
              <a:t>definición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44273" y="2966509"/>
            <a:ext cx="14501707" cy="2176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2"/>
              </a:lnSpc>
            </a:pPr>
            <a:r>
              <a:rPr lang="en-US" sz="4159">
                <a:solidFill>
                  <a:srgbClr val="FFFFFF"/>
                </a:solidFill>
                <a:latin typeface="Code Pro"/>
              </a:rPr>
              <a:t>Staking consiste en </a:t>
            </a:r>
            <a:r>
              <a:rPr lang="en-US" sz="4159">
                <a:solidFill>
                  <a:srgbClr val="FFFFFF"/>
                </a:solidFill>
                <a:latin typeface="Arimo"/>
              </a:rPr>
              <a:t>adquirir criptomonedas</a:t>
            </a:r>
            <a:r>
              <a:rPr lang="en-US" sz="4159">
                <a:solidFill>
                  <a:srgbClr val="FFFFFF"/>
                </a:solidFill>
                <a:latin typeface="Arimo"/>
              </a:rPr>
              <a:t> y mantenerlas bloqueadas en una </a:t>
            </a:r>
            <a:r>
              <a:rPr lang="en-US" sz="4159">
                <a:solidFill>
                  <a:srgbClr val="FFFFFF"/>
                </a:solidFill>
                <a:latin typeface="Arimo"/>
              </a:rPr>
              <a:t>wallet</a:t>
            </a:r>
            <a:r>
              <a:rPr lang="en-US" sz="4159">
                <a:solidFill>
                  <a:srgbClr val="FFFFFF"/>
                </a:solidFill>
                <a:latin typeface="Arimo"/>
              </a:rPr>
              <a:t> con la finalidad de recibir ganancias o recompensas.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28667" y="5815611"/>
            <a:ext cx="10738796" cy="1314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63"/>
              </a:lnSpc>
            </a:pPr>
            <a:r>
              <a:rPr lang="en-US" sz="3759">
                <a:solidFill>
                  <a:srgbClr val="FFFFFF"/>
                </a:solidFill>
                <a:latin typeface="Code Pro"/>
              </a:rPr>
              <a:t>Cada blockchain registra la información de las transacciones realizadas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28667" y="7713409"/>
            <a:ext cx="8392639" cy="1314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63"/>
              </a:lnSpc>
            </a:pPr>
            <a:r>
              <a:rPr lang="en-US" sz="3759">
                <a:solidFill>
                  <a:srgbClr val="FFFFFF"/>
                </a:solidFill>
                <a:latin typeface="Code Pro"/>
              </a:rPr>
              <a:t>Esa información se valida mediante el consenso de la red</a:t>
            </a:r>
          </a:p>
        </p:txBody>
      </p:sp>
      <p:sp>
        <p:nvSpPr>
          <p:cNvPr name="AutoShape 8" id="8"/>
          <p:cNvSpPr/>
          <p:nvPr/>
        </p:nvSpPr>
        <p:spPr>
          <a:xfrm rot="-1347378">
            <a:off x="5544843" y="6986234"/>
            <a:ext cx="1378038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" id="9"/>
          <p:cNvSpPr/>
          <p:nvPr/>
        </p:nvSpPr>
        <p:spPr>
          <a:xfrm rot="1994816">
            <a:off x="5544843" y="7848416"/>
            <a:ext cx="1378038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240031"/>
            <a:ext cx="1409299" cy="138463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922018" y="1144781"/>
            <a:ext cx="15227625" cy="1609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Code Pro"/>
              </a:rPr>
              <a:t>En  la economía tradicional, las entidades centrales verifican todas las transacciones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15512" y="3735993"/>
            <a:ext cx="1622487" cy="140750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922018" y="3362438"/>
            <a:ext cx="13093088" cy="238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28"/>
              </a:lnSpc>
            </a:pPr>
            <a:r>
              <a:rPr lang="en-US" sz="4520">
                <a:solidFill>
                  <a:srgbClr val="FFFFFF"/>
                </a:solidFill>
                <a:latin typeface="Code Pro"/>
              </a:rPr>
              <a:t>En el mundo cripto, al no existir esta figura, deben ser verificados mediante el </a:t>
            </a:r>
            <a:r>
              <a:rPr lang="en-US" sz="4520">
                <a:solidFill>
                  <a:srgbClr val="FFED00"/>
                </a:solidFill>
                <a:latin typeface="Code Pro"/>
              </a:rPr>
              <a:t>consenso</a:t>
            </a:r>
            <a:r>
              <a:rPr lang="en-US" sz="4520">
                <a:solidFill>
                  <a:srgbClr val="FFFFFF"/>
                </a:solidFill>
                <a:latin typeface="Code Pro"/>
              </a:rPr>
              <a:t> de toda la red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22018" y="6369062"/>
            <a:ext cx="15469325" cy="781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28"/>
              </a:lnSpc>
            </a:pPr>
            <a:r>
              <a:rPr lang="en-US" sz="4520">
                <a:solidFill>
                  <a:srgbClr val="FFFFFF"/>
                </a:solidFill>
                <a:latin typeface="Code Pro"/>
              </a:rPr>
              <a:t>Principalmente hay 2 formas de consenso: 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27319" y="7683666"/>
            <a:ext cx="2376805" cy="129535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94226" y="7546221"/>
            <a:ext cx="1475216" cy="143280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252449" y="9172575"/>
            <a:ext cx="4326544" cy="68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33"/>
              </a:lnSpc>
            </a:pPr>
            <a:r>
              <a:rPr lang="en-US" sz="3952">
                <a:solidFill>
                  <a:srgbClr val="FFED00"/>
                </a:solidFill>
                <a:latin typeface="Code Pro"/>
              </a:rPr>
              <a:t>PROOF OF WORK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68563" y="9172575"/>
            <a:ext cx="4326544" cy="68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33"/>
              </a:lnSpc>
            </a:pPr>
            <a:r>
              <a:rPr lang="en-US" sz="3952">
                <a:solidFill>
                  <a:srgbClr val="FFED00"/>
                </a:solidFill>
                <a:latin typeface="Code Pro"/>
              </a:rPr>
              <a:t>PROOF OF STAKE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09847" y="6213626"/>
            <a:ext cx="1247005" cy="1187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33862" y="855746"/>
            <a:ext cx="2376805" cy="129535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646450" y="718301"/>
            <a:ext cx="1475216" cy="143280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5368" y="681990"/>
            <a:ext cx="985875" cy="98587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375857" y="681990"/>
            <a:ext cx="915848" cy="91584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50788" y="681990"/>
            <a:ext cx="638251" cy="100314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73325" y="477023"/>
            <a:ext cx="529086" cy="83157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11468505" y="618143"/>
            <a:ext cx="714011" cy="71401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1549897" y="1434703"/>
            <a:ext cx="632618" cy="63261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0486928" y="1398030"/>
            <a:ext cx="705964" cy="70596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16184731" y="533474"/>
            <a:ext cx="718668" cy="71866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16959755" y="533474"/>
            <a:ext cx="687442" cy="68744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16950494" y="1332154"/>
            <a:ext cx="705964" cy="70596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8"/>
          <a:srcRect l="0" t="0" r="0" b="0"/>
          <a:stretch>
            <a:fillRect/>
          </a:stretch>
        </p:blipFill>
        <p:spPr>
          <a:xfrm flipH="false" flipV="false" rot="0">
            <a:off x="16234897" y="1358697"/>
            <a:ext cx="618337" cy="61833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579862" y="2287818"/>
            <a:ext cx="4326544" cy="68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33"/>
              </a:lnSpc>
            </a:pPr>
            <a:r>
              <a:rPr lang="en-US" sz="3952">
                <a:solidFill>
                  <a:srgbClr val="FFED00"/>
                </a:solidFill>
                <a:latin typeface="Code Pro"/>
              </a:rPr>
              <a:t>PROOF OF WORK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15510" y="2287818"/>
            <a:ext cx="4326544" cy="68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33"/>
              </a:lnSpc>
            </a:pPr>
            <a:r>
              <a:rPr lang="en-US" sz="3952">
                <a:solidFill>
                  <a:srgbClr val="FFED00"/>
                </a:solidFill>
                <a:latin typeface="Code Pro"/>
              </a:rPr>
              <a:t>PROOF OF STAKE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45096" y="3127397"/>
            <a:ext cx="6354336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ode Pro"/>
              </a:rPr>
              <a:t>Equipos de minería costosos y con gran consumo energético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35762" y="4307740"/>
            <a:ext cx="8608238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ode Pro"/>
              </a:rPr>
              <a:t>Una vez los mineros resuelven el algoritmo y validan la información, reciben la recompensa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64015" y="3352699"/>
            <a:ext cx="6429534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ode Pro"/>
              </a:rPr>
              <a:t>En este caso los mineros se las llama nodos validadores. No se necesitan equipos potentes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26785" y="5227220"/>
            <a:ext cx="7020411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ode Pro"/>
              </a:rPr>
              <a:t>Los validadores tienen que dejar en depósito una cantidad de criptomonedas en un servidor.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825510" y="7236426"/>
            <a:ext cx="4903128" cy="247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ode Pro"/>
              </a:rPr>
              <a:t>El sistema elige aleatoriamente quien verifica esa transacción principalmente basándose en 2 criterios: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737868" y="917998"/>
            <a:ext cx="910047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7986CB"/>
                </a:solidFill>
                <a:latin typeface="Code Pro"/>
              </a:rPr>
              <a:t>2.0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060373"/>
            <a:ext cx="1036430" cy="126586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866271" y="1274186"/>
            <a:ext cx="14898307" cy="83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8"/>
              </a:lnSpc>
            </a:pPr>
            <a:r>
              <a:rPr lang="en-US" sz="4920">
                <a:solidFill>
                  <a:srgbClr val="FFFFFF"/>
                </a:solidFill>
                <a:latin typeface="Code Pro"/>
              </a:rPr>
              <a:t>+ CANTIDAD DE CRIPTOMONEDAS APORTADAS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2643741"/>
            <a:ext cx="1036430" cy="126586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866271" y="2793440"/>
            <a:ext cx="11043352" cy="861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Code Pro"/>
              </a:rPr>
              <a:t>+ TIEMPO VALIDANDO EN LA RED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1796" y="4539706"/>
            <a:ext cx="1318012" cy="790807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>
            <a:off x="2539128" y="4935110"/>
            <a:ext cx="14720172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5709266"/>
            <a:ext cx="1036430" cy="1265869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539980" y="5604491"/>
            <a:ext cx="11072053" cy="1788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76"/>
              </a:lnSpc>
            </a:pPr>
            <a:r>
              <a:rPr lang="en-US" sz="5126">
                <a:solidFill>
                  <a:srgbClr val="FFFFFF"/>
                </a:solidFill>
                <a:latin typeface="Code Pro"/>
              </a:rPr>
              <a:t>+ PROBABILIDADES DE VERIFICAR ESA TRANSACCIÓN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16068" y="7892771"/>
            <a:ext cx="1093740" cy="102948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5221" y="7547608"/>
            <a:ext cx="977717" cy="1374645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2539980" y="7965645"/>
            <a:ext cx="8986064" cy="95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53"/>
              </a:lnSpc>
            </a:pPr>
            <a:r>
              <a:rPr lang="en-US" sz="5538">
                <a:solidFill>
                  <a:srgbClr val="FFED00"/>
                </a:solidFill>
                <a:latin typeface="Code Pro"/>
              </a:rPr>
              <a:t>GANAR LA RECOMPENSA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932089" y="1178044"/>
            <a:ext cx="5811618" cy="122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30"/>
              </a:lnSpc>
            </a:pPr>
            <a:r>
              <a:rPr lang="en-US" sz="7093">
                <a:solidFill>
                  <a:srgbClr val="F7931A"/>
                </a:solidFill>
                <a:latin typeface="Code Pro Bold"/>
              </a:rPr>
              <a:t>VENTAJAS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00200" y="2870638"/>
            <a:ext cx="6785932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ode Pro"/>
              </a:rPr>
              <a:t>No es necesario invertir en hardware, que puede quedarse obsoleto con el tiempo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8150" y="2927788"/>
            <a:ext cx="876300" cy="876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8150" y="5534233"/>
            <a:ext cx="876300" cy="8763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71125" y="5467558"/>
            <a:ext cx="6715007" cy="174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ode Pro"/>
              </a:rPr>
              <a:t>Mejora al holding, ya que es una excelente forma de ir incrementando tu capital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22772" y="1187569"/>
            <a:ext cx="9318593" cy="1152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70"/>
              </a:lnSpc>
            </a:pPr>
            <a:r>
              <a:rPr lang="en-US" sz="6693">
                <a:solidFill>
                  <a:srgbClr val="F7931A"/>
                </a:solidFill>
                <a:latin typeface="Code Pro Bold"/>
              </a:rPr>
              <a:t>INCONVENIENTES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22994" y="2737605"/>
            <a:ext cx="6091212" cy="174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ode Pro"/>
              </a:rPr>
              <a:t>En la mayoría de los casos, las rentabilidades no suelen ser muy elevadas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2804280"/>
            <a:ext cx="928688" cy="928688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422994" y="5216098"/>
            <a:ext cx="7518150" cy="115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ode Pro"/>
              </a:rPr>
              <a:t>Siempre existe el riesgo de hackeo haciendo staking en línea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22994" y="7143958"/>
            <a:ext cx="6476042" cy="115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ode Pro"/>
              </a:rPr>
              <a:t>Puede dar lugar a mayor centralización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5282773"/>
            <a:ext cx="928688" cy="92868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7081093"/>
            <a:ext cx="928688" cy="92868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4188218" y="5013589"/>
            <a:ext cx="8745382" cy="2077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7354" t="5363" r="7137" b="12112"/>
          <a:stretch>
            <a:fillRect/>
          </a:stretch>
        </p:blipFill>
        <p:spPr>
          <a:xfrm flipH="false" flipV="false" rot="0">
            <a:off x="545109" y="4173657"/>
            <a:ext cx="2218949" cy="214151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792720" y="2776030"/>
            <a:ext cx="976322" cy="153449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02146" y="2776030"/>
            <a:ext cx="1441410" cy="144141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8568895" y="2796092"/>
            <a:ext cx="1401286" cy="140128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6060388" y="5414442"/>
            <a:ext cx="1383168" cy="138316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8568895" y="5291217"/>
            <a:ext cx="1401286" cy="140128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3576875" y="5402020"/>
            <a:ext cx="1408012" cy="140801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12287812" y="2851456"/>
            <a:ext cx="1018120" cy="101812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6166738" y="2776030"/>
            <a:ext cx="1093546" cy="109354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2208218" y="4550985"/>
            <a:ext cx="1230010" cy="123001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16156398" y="4619216"/>
            <a:ext cx="1093546" cy="1093546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12199120" y="6490903"/>
            <a:ext cx="1195503" cy="1195503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16166738" y="6450526"/>
            <a:ext cx="1137621" cy="1137621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8"/>
          <a:srcRect l="0" t="0" r="0" b="0"/>
          <a:stretch>
            <a:fillRect/>
          </a:stretch>
        </p:blipFill>
        <p:spPr>
          <a:xfrm flipH="false" flipV="false" rot="0">
            <a:off x="12274432" y="8431296"/>
            <a:ext cx="1044879" cy="104487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9"/>
          <a:srcRect l="0" t="0" r="0" b="0"/>
          <a:stretch>
            <a:fillRect/>
          </a:stretch>
        </p:blipFill>
        <p:spPr>
          <a:xfrm flipH="false" flipV="false" rot="0">
            <a:off x="15662393" y="8601906"/>
            <a:ext cx="874270" cy="87427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20"/>
          <a:srcRect l="8143" t="0" r="7408" b="16157"/>
          <a:stretch>
            <a:fillRect/>
          </a:stretch>
        </p:blipFill>
        <p:spPr>
          <a:xfrm flipH="false" flipV="false" rot="0">
            <a:off x="16908127" y="8630791"/>
            <a:ext cx="1054351" cy="816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1"/>
          <a:srcRect l="0" t="0" r="0" b="0"/>
          <a:stretch>
            <a:fillRect/>
          </a:stretch>
        </p:blipFill>
        <p:spPr>
          <a:xfrm flipH="false" flipV="false" rot="0">
            <a:off x="8634172" y="7686406"/>
            <a:ext cx="1270731" cy="127073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2"/>
          <a:srcRect l="0" t="0" r="0" b="0"/>
          <a:stretch>
            <a:fillRect/>
          </a:stretch>
        </p:blipFill>
        <p:spPr>
          <a:xfrm flipH="false" flipV="false" rot="0">
            <a:off x="3739224" y="7686406"/>
            <a:ext cx="1365590" cy="136559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5010930" y="624640"/>
            <a:ext cx="9318593" cy="1144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70"/>
              </a:lnSpc>
            </a:pPr>
            <a:r>
              <a:rPr lang="en-US" sz="6693">
                <a:solidFill>
                  <a:srgbClr val="F7931A"/>
                </a:solidFill>
                <a:latin typeface="Code Pro Bold"/>
              </a:rPr>
              <a:t>INTEROPERABILIDAD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36001" y="1862296"/>
            <a:ext cx="16060570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ode Pro"/>
              </a:rPr>
              <a:t>Muchas blockchain tienen sus propias billeteras para poder operar: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-356740" y="8023258"/>
            <a:ext cx="4292877" cy="408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</a:pPr>
            <a:r>
              <a:rPr lang="en-US" sz="2310">
                <a:solidFill>
                  <a:srgbClr val="FFEB3B"/>
                </a:solidFill>
                <a:latin typeface="Code Pro"/>
              </a:rPr>
              <a:t>https://chainlist.org/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130464" y="4366486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ETHEREUM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72435" y="4260479"/>
            <a:ext cx="2300833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ode Pro"/>
              </a:rPr>
              <a:t>BINANCE SMART CHAIN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119121" y="4366486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FANTOM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130464" y="6854721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VELAS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10345" y="6864246"/>
            <a:ext cx="230083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ode Pro"/>
              </a:rPr>
              <a:t>AVALANCHE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911178" y="6854721"/>
            <a:ext cx="296257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Code Pro"/>
              </a:rPr>
              <a:t>POLYGON-MATIC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45109" y="6471965"/>
            <a:ext cx="2300833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Code Pro"/>
              </a:rPr>
              <a:t>METAMASK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707314" y="3975326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POLKADOT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374579" y="3964710"/>
            <a:ext cx="2812175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POLKADOT (J.S)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707314" y="5778206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TERRA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427217" y="5778206"/>
            <a:ext cx="2616662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TERRA STATION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707314" y="7726576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SOLANA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284342" y="7726576"/>
            <a:ext cx="2902412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PHANTOM WALLET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672807" y="9580515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CARDANO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119121" y="9123315"/>
            <a:ext cx="230083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ROSE (EMMERALD)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271602" y="9223445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CRONOS</a:t>
            </a:r>
          </a:p>
        </p:txBody>
      </p:sp>
      <p:pic>
        <p:nvPicPr>
          <p:cNvPr name="Picture 40" id="40"/>
          <p:cNvPicPr>
            <a:picLocks noChangeAspect="true"/>
          </p:cNvPicPr>
          <p:nvPr/>
        </p:nvPicPr>
        <p:blipFill>
          <a:blip r:embed="rId23"/>
          <a:srcRect l="0" t="0" r="0" b="0"/>
          <a:stretch>
            <a:fillRect/>
          </a:stretch>
        </p:blipFill>
        <p:spPr>
          <a:xfrm flipH="false" flipV="false" rot="0">
            <a:off x="6077967" y="7686406"/>
            <a:ext cx="1365590" cy="1365590"/>
          </a:xfrm>
          <a:prstGeom prst="rect">
            <a:avLst/>
          </a:prstGeom>
        </p:spPr>
      </p:pic>
      <p:sp>
        <p:nvSpPr>
          <p:cNvPr name="TextBox 41" id="41"/>
          <p:cNvSpPr txBox="true"/>
          <p:nvPr/>
        </p:nvSpPr>
        <p:spPr>
          <a:xfrm rot="0">
            <a:off x="5610345" y="9223445"/>
            <a:ext cx="23008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ode Pro"/>
              </a:rPr>
              <a:t>SYSCOIN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4949112" y="9618298"/>
            <a:ext cx="2300833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Code Pro"/>
              </a:rPr>
              <a:t>YOROI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6284886" y="9618298"/>
            <a:ext cx="2300833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Code Pro"/>
              </a:rPr>
              <a:t>DAEDELUS</a:t>
            </a:r>
          </a:p>
        </p:txBody>
      </p:sp>
      <p:sp>
        <p:nvSpPr>
          <p:cNvPr name="AutoShape 44" id="44"/>
          <p:cNvSpPr/>
          <p:nvPr/>
        </p:nvSpPr>
        <p:spPr>
          <a:xfrm rot="-17862">
            <a:off x="13806435" y="3345405"/>
            <a:ext cx="1516393" cy="0"/>
          </a:xfrm>
          <a:prstGeom prst="line">
            <a:avLst/>
          </a:prstGeom>
          <a:ln cap="rnd" w="85725">
            <a:solidFill>
              <a:srgbClr val="FFEB3B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5" id="45"/>
          <p:cNvSpPr/>
          <p:nvPr/>
        </p:nvSpPr>
        <p:spPr>
          <a:xfrm rot="-17862">
            <a:off x="13806435" y="5248355"/>
            <a:ext cx="1516393" cy="0"/>
          </a:xfrm>
          <a:prstGeom prst="line">
            <a:avLst/>
          </a:prstGeom>
          <a:ln cap="rnd" w="85725">
            <a:solidFill>
              <a:srgbClr val="FFEB3B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6" id="46"/>
          <p:cNvSpPr/>
          <p:nvPr/>
        </p:nvSpPr>
        <p:spPr>
          <a:xfrm rot="-17862">
            <a:off x="13806435" y="7064588"/>
            <a:ext cx="1516393" cy="0"/>
          </a:xfrm>
          <a:prstGeom prst="line">
            <a:avLst/>
          </a:prstGeom>
          <a:ln cap="rnd" w="85725">
            <a:solidFill>
              <a:srgbClr val="FFEB3B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7" id="47"/>
          <p:cNvSpPr/>
          <p:nvPr/>
        </p:nvSpPr>
        <p:spPr>
          <a:xfrm rot="-17862">
            <a:off x="13806435" y="9055934"/>
            <a:ext cx="1516393" cy="0"/>
          </a:xfrm>
          <a:prstGeom prst="line">
            <a:avLst/>
          </a:prstGeom>
          <a:ln cap="rnd" w="85725">
            <a:solidFill>
              <a:srgbClr val="FFEB3B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48" id="48"/>
          <p:cNvSpPr txBox="true"/>
          <p:nvPr/>
        </p:nvSpPr>
        <p:spPr>
          <a:xfrm rot="0">
            <a:off x="323933" y="8675123"/>
            <a:ext cx="2661300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Code Pro"/>
              </a:rPr>
              <a:t>Página para añadir redes automáticamente</a:t>
            </a:r>
          </a:p>
        </p:txBody>
      </p:sp>
      <p:sp>
        <p:nvSpPr>
          <p:cNvPr name="AutoShape 49" id="49"/>
          <p:cNvSpPr/>
          <p:nvPr/>
        </p:nvSpPr>
        <p:spPr>
          <a:xfrm rot="5400000">
            <a:off x="1330275" y="7545284"/>
            <a:ext cx="734340" cy="0"/>
          </a:xfrm>
          <a:prstGeom prst="line">
            <a:avLst/>
          </a:prstGeom>
          <a:ln cap="rnd" w="85725">
            <a:solidFill>
              <a:srgbClr val="FFEB3B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50" id="50"/>
          <p:cNvSpPr/>
          <p:nvPr/>
        </p:nvSpPr>
        <p:spPr>
          <a:xfrm rot="-5412002">
            <a:off x="7807263" y="6237710"/>
            <a:ext cx="6820341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25329" y="1134535"/>
            <a:ext cx="1649586" cy="141245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2508194" y="4739226"/>
            <a:ext cx="3297216" cy="329721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495392" y="4739226"/>
            <a:ext cx="3297216" cy="329721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271014" y="4739226"/>
            <a:ext cx="3297216" cy="329721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4659715" y="9550665"/>
            <a:ext cx="3469061" cy="55505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065941" y="1241880"/>
            <a:ext cx="9261050" cy="107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285">
                <a:solidFill>
                  <a:srgbClr val="FCF05A"/>
                </a:solidFill>
                <a:latin typeface="Code Pro Bold"/>
              </a:rPr>
              <a:t>GRUPOS VALIDADORES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0395" y="2742997"/>
            <a:ext cx="16006579" cy="1417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8"/>
              </a:lnSpc>
            </a:pPr>
            <a:r>
              <a:rPr lang="en-US" sz="4127">
                <a:solidFill>
                  <a:srgbClr val="FFFFFF"/>
                </a:solidFill>
                <a:latin typeface="Code Pro"/>
              </a:rPr>
              <a:t>Usuarios que se juntan para tener más poder de minado y así tener más posibildades de ser nodos validadores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05641" y="8289022"/>
            <a:ext cx="2869274" cy="107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285">
                <a:solidFill>
                  <a:srgbClr val="FCF05A"/>
                </a:solidFill>
                <a:latin typeface="Code Pro Bold"/>
              </a:rPr>
              <a:t>ROSE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19791" y="8319713"/>
            <a:ext cx="4448419" cy="102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9"/>
              </a:lnSpc>
            </a:pPr>
            <a:r>
              <a:rPr lang="en-US" sz="5985">
                <a:solidFill>
                  <a:srgbClr val="FCF05A"/>
                </a:solidFill>
                <a:latin typeface="Code Pro Bold"/>
              </a:rPr>
              <a:t>POLKADOT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03722" y="8319713"/>
            <a:ext cx="4042353" cy="1012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39"/>
              </a:lnSpc>
            </a:pPr>
            <a:r>
              <a:rPr lang="en-US" sz="5885">
                <a:solidFill>
                  <a:srgbClr val="FCF05A"/>
                </a:solidFill>
                <a:latin typeface="Code Pro Bold"/>
              </a:rPr>
              <a:t>CARDANO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437902" y="775260"/>
            <a:ext cx="1463229" cy="165687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48296" y="6585861"/>
            <a:ext cx="3009296" cy="163505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5052041" y="6585861"/>
            <a:ext cx="3556460" cy="19758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193518" y="6380169"/>
            <a:ext cx="1583438" cy="158343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313490" y="6380169"/>
            <a:ext cx="1583438" cy="158343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4508803" y="6380169"/>
            <a:ext cx="1583438" cy="158343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0193518" y="8220912"/>
            <a:ext cx="1463757" cy="146375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08801" y="8172582"/>
            <a:ext cx="992816" cy="156041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14609332" y="8220912"/>
            <a:ext cx="1512087" cy="151208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3169517" y="8667295"/>
            <a:ext cx="3373259" cy="1378321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4096644" y="1196762"/>
            <a:ext cx="11592168" cy="1073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285">
                <a:solidFill>
                  <a:srgbClr val="FCF05A"/>
                </a:solidFill>
                <a:latin typeface="Code Pro Bold"/>
              </a:rPr>
              <a:t>PROVEEDORES DE LIQUIDEZ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0395" y="2742997"/>
            <a:ext cx="16006579" cy="1417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8"/>
              </a:lnSpc>
            </a:pPr>
            <a:r>
              <a:rPr lang="en-US" sz="4127">
                <a:solidFill>
                  <a:srgbClr val="FFFFFF"/>
                </a:solidFill>
                <a:latin typeface="Code Pro"/>
              </a:rPr>
              <a:t>Hay plataformas donde te permiten hacer staking de forma sencilla, pero ellos se llevan un % de la recompensa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84306" y="5048250"/>
            <a:ext cx="7531510" cy="894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9"/>
              </a:lnSpc>
            </a:pPr>
            <a:r>
              <a:rPr lang="en-US" sz="5285">
                <a:solidFill>
                  <a:srgbClr val="FCF05A"/>
                </a:solidFill>
                <a:latin typeface="Code Pro Bold"/>
              </a:rPr>
              <a:t>CENTRALIZADAS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339454" y="5048250"/>
            <a:ext cx="7531510" cy="894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9"/>
              </a:lnSpc>
            </a:pPr>
            <a:r>
              <a:rPr lang="en-US" sz="5285">
                <a:solidFill>
                  <a:srgbClr val="FCF05A"/>
                </a:solidFill>
                <a:latin typeface="Code Pro Bold"/>
              </a:rPr>
              <a:t>DESCENTRALIZADOS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DAE7Upe7tH8</dc:identifier>
  <dcterms:modified xsi:type="dcterms:W3CDTF">2011-08-01T06:04:30Z</dcterms:modified>
  <cp:revision>1</cp:revision>
  <dc:title>INGRESOS PASIVOS CON STAKING</dc:title>
</cp:coreProperties>
</file>